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60" r:id="rId4"/>
    <p:sldId id="265" r:id="rId5"/>
    <p:sldId id="269" r:id="rId6"/>
    <p:sldId id="271" r:id="rId7"/>
    <p:sldId id="261" r:id="rId8"/>
    <p:sldId id="262" r:id="rId9"/>
    <p:sldId id="263" r:id="rId10"/>
    <p:sldId id="267" r:id="rId11"/>
    <p:sldId id="264" r:id="rId12"/>
    <p:sldId id="266" r:id="rId13"/>
    <p:sldId id="270" r:id="rId14"/>
    <p:sldId id="272" r:id="rId15"/>
    <p:sldId id="268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9307.2000000000007</c:v>
                </c:pt>
              </c:numCache>
            </c:numRef>
          </c:val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9026.6</c:v>
                </c:pt>
              </c:numCache>
            </c:numRef>
          </c:val>
        </c:ser>
        <c:ser>
          <c:idx val="3"/>
          <c:order val="2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3">
                  <c:v>8813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7779584"/>
        <c:axId val="67789568"/>
      </c:barChart>
      <c:catAx>
        <c:axId val="67779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7789568"/>
        <c:crosses val="autoZero"/>
        <c:auto val="1"/>
        <c:lblAlgn val="ctr"/>
        <c:lblOffset val="100"/>
        <c:noMultiLvlLbl val="0"/>
      </c:catAx>
      <c:valAx>
        <c:axId val="67789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7779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4578171112505249E-2"/>
          <c:y val="3.7787611739412676E-2"/>
          <c:w val="0.65873399573963398"/>
          <c:h val="0.8797197060382467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НДФЛ,доходы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219.1</c:v>
                </c:pt>
                <c:pt idx="2">
                  <c:v>242.6</c:v>
                </c:pt>
                <c:pt idx="3">
                  <c:v>260.8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 на имущество физ. Лиц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130</c:v>
                </c:pt>
                <c:pt idx="2">
                  <c:v>130</c:v>
                </c:pt>
                <c:pt idx="3">
                  <c:v>130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Единый сельскохозяйственный налог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1">
                  <c:v>3180.4</c:v>
                </c:pt>
                <c:pt idx="2">
                  <c:v>3180.4</c:v>
                </c:pt>
                <c:pt idx="3">
                  <c:v>3180.4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Земельный налог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1">
                  <c:v>3417.2</c:v>
                </c:pt>
                <c:pt idx="2">
                  <c:v>3417.2</c:v>
                </c:pt>
                <c:pt idx="3">
                  <c:v>3417.2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Гос.пошлина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1">
                  <c:v>7</c:v>
                </c:pt>
                <c:pt idx="2">
                  <c:v>7.3</c:v>
                </c:pt>
                <c:pt idx="3">
                  <c:v>7.6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Доходы от импользования имущества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1">
                  <c:v>691.8</c:v>
                </c:pt>
                <c:pt idx="2">
                  <c:v>691.8</c:v>
                </c:pt>
                <c:pt idx="3">
                  <c:v>691.8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Штрафы, санкции, возмещения ущерба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1">
                  <c:v>12</c:v>
                </c:pt>
                <c:pt idx="2">
                  <c:v>12.5</c:v>
                </c:pt>
                <c:pt idx="3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8081536"/>
        <c:axId val="68083072"/>
        <c:axId val="0"/>
      </c:bar3DChart>
      <c:catAx>
        <c:axId val="680815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8083072"/>
        <c:crosses val="autoZero"/>
        <c:auto val="1"/>
        <c:lblAlgn val="ctr"/>
        <c:lblOffset val="100"/>
        <c:noMultiLvlLbl val="0"/>
      </c:catAx>
      <c:valAx>
        <c:axId val="68083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808153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75062100590686265"/>
          <c:y val="2.3340025787163602E-2"/>
          <c:w val="0.24868313728569891"/>
          <c:h val="0.97665984917944104"/>
        </c:manualLayout>
      </c:layout>
      <c:overlay val="0"/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9307.2000000000007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9026.6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3">
                  <c:v>8813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8119168"/>
        <c:axId val="68120960"/>
      </c:barChart>
      <c:catAx>
        <c:axId val="68119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8120960"/>
        <c:crosses val="autoZero"/>
        <c:auto val="1"/>
        <c:lblAlgn val="ctr"/>
        <c:lblOffset val="100"/>
        <c:noMultiLvlLbl val="0"/>
      </c:catAx>
      <c:valAx>
        <c:axId val="681209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81191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F2C57-D4E6-4585-AE20-A8A0F1C0241B}" type="datetimeFigureOut">
              <a:rPr lang="ru-RU" smtClean="0"/>
              <a:pPr/>
              <a:t>09.11.2021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8701B-752D-4BE0-9DF8-2D3459FB12D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9428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4148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7901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551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sp13143@donpac.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Хеда\Desktop\NHigCjuNMj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994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116632" y="1340768"/>
            <a:ext cx="11449272" cy="1470025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Бюджет для граждан</a:t>
            </a:r>
            <a:endParaRPr lang="ru-RU" sz="6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517232"/>
            <a:ext cx="9144000" cy="1340768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Ленинского сельского 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поселения Зимовниковского района на 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2022 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год и на плановый период 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2023 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и 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2024 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годов</a:t>
            </a:r>
          </a:p>
          <a:p>
            <a:endParaRPr lang="ru-RU" dirty="0"/>
          </a:p>
        </p:txBody>
      </p:sp>
      <p:sp>
        <p:nvSpPr>
          <p:cNvPr id="1026" name="AutoShape 2" descr="https://pp.userapi.com/c834402/v834402831/40943/NHigCjuNMj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8" name="AutoShape 4" descr="https://pp.userapi.com/c834402/v834402831/40943/NHigCjuNMj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331640" y="260648"/>
            <a:ext cx="6912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СТРУКТУРА НАЛОГОВЫХ И НЕНАЛОГОВЫХ ДОХОДОВ БЮДЖЕТА ЛЕНИНСКОГО СЕЛЬСКОГО ПОСЕЛЕНИЯ НА 2020 -2022 ГОДЫ (тыс.руб.)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953707356"/>
              </p:ext>
            </p:extLst>
          </p:nvPr>
        </p:nvGraphicFramePr>
        <p:xfrm>
          <a:off x="0" y="1484784"/>
          <a:ext cx="8964488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95302"/>
              </p:ext>
            </p:extLst>
          </p:nvPr>
        </p:nvGraphicFramePr>
        <p:xfrm>
          <a:off x="35497" y="1122680"/>
          <a:ext cx="8100392" cy="573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4048"/>
                <a:gridCol w="1008112"/>
                <a:gridCol w="1008112"/>
                <a:gridCol w="1080120"/>
              </a:tblGrid>
              <a:tr h="37084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2022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smtClean="0"/>
                        <a:t>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2023г</a:t>
                      </a:r>
                      <a:r>
                        <a:rPr lang="ru-RU" sz="140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2024г</a:t>
                      </a:r>
                      <a:r>
                        <a:rPr lang="ru-RU" sz="140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</a:tr>
              <a:tr h="249848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РАСХОДЫ, всего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9307,2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9026,6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8813,0</a:t>
                      </a:r>
                      <a:endParaRPr lang="ru-RU" sz="1800" b="1" dirty="0"/>
                    </a:p>
                  </a:txBody>
                  <a:tcPr/>
                </a:tc>
              </a:tr>
              <a:tr h="2307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 том числе: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28600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Общегосударственные вопросы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4 805,0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5 034,9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5 245,7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692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оборона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105,1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109,1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3244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безопасность и правоохранительная деятельность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30,0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30,0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30,0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экономика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Жилищно-коммунальное хозяйство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2 118,6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1 570,6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1 204,5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8248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Охрана окружающей среды	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</a:tr>
              <a:tr h="25449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Образование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29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Культура, кинематография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2 013,7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2 038,6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2 080,5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29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Обеспечение проведения</a:t>
                      </a:r>
                      <a:r>
                        <a:rPr lang="ru-RU" sz="1400" baseline="0" dirty="0" smtClean="0"/>
                        <a:t> выборов и референдумов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2594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Социальная политика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153,6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162,2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171,2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426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Физическая культура и спорт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5,0</a:t>
                      </a:r>
                      <a:endParaRPr lang="ru-RU" sz="1400" dirty="0"/>
                    </a:p>
                  </a:txBody>
                  <a:tcPr/>
                </a:tc>
              </a:tr>
              <a:tr h="15388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Средства массовой информации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28113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Обслуживание государственного и муниципального долга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4958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Межбюджетные трансферты общего характера бюджетам бюджетной системы РФ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0"/>
            <a:ext cx="9144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ОБЪЕМ РАСХОДОВ БЮДЖЕТА ЛЕНИНСКОГО СЕЛЬСКОГО ПОСЕЛЕНИЯ НА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2022-2024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ГОДЫ (тыс.рублей)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633720193"/>
              </p:ext>
            </p:extLst>
          </p:nvPr>
        </p:nvGraphicFramePr>
        <p:xfrm>
          <a:off x="899592" y="1340768"/>
          <a:ext cx="727280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259632" y="476672"/>
            <a:ext cx="74523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0" i="0" u="none" strike="noStrike" kern="1200" cap="none" spc="0" baseline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200" dirty="0" smtClean="0"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ДИНАМИКА </a:t>
            </a:r>
            <a:r>
              <a:rPr lang="ru-RU" sz="2200" dirty="0" smtClean="0"/>
              <a:t> РАСХОДОВ БЮДЖЕТА ЛЕНИНСКОГО СЕЛЬСКОГО ПОСЕЛЕНИЯ НА </a:t>
            </a:r>
            <a:r>
              <a:rPr lang="ru-RU" sz="2200" dirty="0" smtClean="0"/>
              <a:t>2022-2024 </a:t>
            </a:r>
            <a:r>
              <a:rPr lang="ru-RU" sz="2200" dirty="0" smtClean="0"/>
              <a:t>ГОДЫ (ТЫС.РУБ.)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0992" y="260648"/>
            <a:ext cx="9073008" cy="1446550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Распределение бюджетных ассигнований по муниципальным программам Ленинского сельского поселения и непрограммным направлениям деятельности на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2022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год и на плановый период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2023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2024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годов (Тыс.руб.)</a:t>
            </a:r>
            <a:endParaRPr lang="ru-RU" sz="2200" b="1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883808"/>
              </p:ext>
            </p:extLst>
          </p:nvPr>
        </p:nvGraphicFramePr>
        <p:xfrm>
          <a:off x="395536" y="1663912"/>
          <a:ext cx="8496945" cy="4933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5084"/>
                <a:gridCol w="1049066"/>
                <a:gridCol w="979128"/>
                <a:gridCol w="943667"/>
              </a:tblGrid>
              <a:tr h="352425">
                <a:tc>
                  <a:txBody>
                    <a:bodyPr/>
                    <a:lstStyle/>
                    <a:p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2022</a:t>
                      </a:r>
                      <a:r>
                        <a:rPr lang="ru-RU" sz="1900" baseline="0" dirty="0" smtClean="0"/>
                        <a:t> </a:t>
                      </a:r>
                      <a:r>
                        <a:rPr lang="ru-RU" sz="1900" baseline="0" dirty="0" smtClean="0"/>
                        <a:t>г.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2023 </a:t>
                      </a:r>
                      <a:r>
                        <a:rPr lang="ru-RU" sz="1900" dirty="0" smtClean="0"/>
                        <a:t>г.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2024 </a:t>
                      </a:r>
                      <a:r>
                        <a:rPr lang="ru-RU" sz="1900" dirty="0" smtClean="0"/>
                        <a:t>г.</a:t>
                      </a:r>
                      <a:endParaRPr lang="ru-RU" sz="1900" dirty="0"/>
                    </a:p>
                  </a:txBody>
                  <a:tcPr/>
                </a:tc>
              </a:tr>
              <a:tr h="391216">
                <a:tc>
                  <a:txBody>
                    <a:bodyPr/>
                    <a:lstStyle/>
                    <a:p>
                      <a:r>
                        <a:rPr lang="ru-RU" sz="19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ВСЕГО: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9 307,2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9 026,6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8 813,0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188632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«Обеспечение качественными</a:t>
                      </a:r>
                    </a:p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жилищно-коммунальными услугами населения Ленинского сельского поселения»</a:t>
                      </a:r>
                    </a:p>
                    <a:p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2 118,6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1 570,6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1 204,5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42480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"Защита населения и территории</a:t>
                      </a:r>
                    </a:p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от чрезвычайных , ситуаций, обеспечение пожарной безопасности людей на водных объектах"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25,0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25,0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25,0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9560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"Развитие культуры"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2 013,7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2 038,6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2 080,5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1762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«Охрана окружающей среды»</a:t>
                      </a:r>
                      <a:endParaRPr lang="ru-RU" sz="1900" b="1" i="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1762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"Развитие физической культуры и массового спорта"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  <a:endParaRPr lang="ru-RU" sz="19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365969"/>
              </p:ext>
            </p:extLst>
          </p:nvPr>
        </p:nvGraphicFramePr>
        <p:xfrm>
          <a:off x="179512" y="1844824"/>
          <a:ext cx="8676456" cy="4850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1810"/>
                <a:gridCol w="1071229"/>
                <a:gridCol w="999814"/>
                <a:gridCol w="963603"/>
              </a:tblGrid>
              <a:tr h="375251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2022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baseline="0" dirty="0" smtClean="0"/>
                        <a:t>г.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2023 </a:t>
                      </a:r>
                      <a:r>
                        <a:rPr lang="ru-RU" sz="2000" dirty="0" smtClean="0"/>
                        <a:t>г.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2024 </a:t>
                      </a:r>
                      <a:r>
                        <a:rPr lang="ru-RU" sz="2000" dirty="0" smtClean="0"/>
                        <a:t>г.</a:t>
                      </a:r>
                      <a:endParaRPr lang="ru-RU" sz="2000" dirty="0"/>
                    </a:p>
                  </a:txBody>
                  <a:tcPr/>
                </a:tc>
              </a:tr>
              <a:tr h="566080">
                <a:tc>
                  <a:txBody>
                    <a:bodyPr/>
                    <a:lstStyle/>
                    <a:p>
                      <a:r>
                        <a:rPr lang="ru-RU" sz="20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«Развитие муниципальной службы и информационное общество»</a:t>
                      </a:r>
                      <a:endPara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31,0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31,0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31,0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50503">
                <a:tc>
                  <a:txBody>
                    <a:bodyPr/>
                    <a:lstStyle/>
                    <a:p>
                      <a:r>
                        <a:rPr lang="ru-RU" sz="20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«Обеспечение общественного</a:t>
                      </a:r>
                    </a:p>
                    <a:p>
                      <a:r>
                        <a:rPr lang="ru-RU" sz="20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порядка и противодействие преступности»</a:t>
                      </a:r>
                      <a:endPara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  <a:endParaRPr lang="ru-RU" sz="2000" dirty="0"/>
                    </a:p>
                  </a:txBody>
                  <a:tcPr/>
                </a:tc>
              </a:tr>
              <a:tr h="969400">
                <a:tc>
                  <a:txBody>
                    <a:bodyPr/>
                    <a:lstStyle/>
                    <a:p>
                      <a:r>
                        <a:rPr lang="ru-RU" sz="20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«Управление муниципальными</a:t>
                      </a:r>
                    </a:p>
                    <a:p>
                      <a:r>
                        <a:rPr lang="ru-RU" sz="20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финансами и создание условий для эффективного управления муниципальными финансами»</a:t>
                      </a:r>
                      <a:endPara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4 789,9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4 789,9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4 789,9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69400">
                <a:tc>
                  <a:txBody>
                    <a:bodyPr/>
                    <a:lstStyle/>
                    <a:p>
                      <a:r>
                        <a:rPr lang="ru-RU" sz="20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"Управление муниципальным имуществом»</a:t>
                      </a:r>
                      <a:endPara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231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Непрограммные расходы</a:t>
                      </a:r>
                      <a:endParaRPr lang="ru-RU" sz="20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endPara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298,9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541,4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652,1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83568" y="0"/>
            <a:ext cx="846043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Распределение бюджетных ассигнований по муниципальным программам Ленинского сельского поселения и непрограммным направлениям деятельности, на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2022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год и на плановый период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2023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2024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годов(ТЫС.РУБ.) </a:t>
            </a:r>
            <a:r>
              <a:rPr lang="ru-RU" sz="22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(ПРОДОЛЖЕНИЕ)</a:t>
            </a:r>
            <a:endParaRPr lang="ru-RU" sz="22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</a:rPr>
              <a:t>Распределение иных межбюджетных трансфертов за счет средств субсидий областного бюджета для софинансирования расходных обязательств, по вопросам местного значения (тыс. руб.)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123449"/>
              </p:ext>
            </p:extLst>
          </p:nvPr>
        </p:nvGraphicFramePr>
        <p:xfrm>
          <a:off x="179512" y="1628800"/>
          <a:ext cx="8712966" cy="4862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168332"/>
                <a:gridCol w="1249698"/>
                <a:gridCol w="1249698"/>
                <a:gridCol w="1249698"/>
                <a:gridCol w="1249698"/>
                <a:gridCol w="1249698"/>
              </a:tblGrid>
              <a:tr h="40797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2022г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2023г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2024 </a:t>
                      </a:r>
                      <a:r>
                        <a:rPr lang="ru-RU" dirty="0" smtClean="0"/>
                        <a:t>г.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752266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Субсидии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областного бюджета (95,2%)</a:t>
                      </a:r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Средства местного бюджета на софинансирование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(4,8%)</a:t>
                      </a:r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Субсидии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областного бюджета (95,2%)</a:t>
                      </a:r>
                      <a:endParaRPr lang="ru-RU" sz="1600" b="1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Средства местного бюджета на софинансирование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(4,8%)</a:t>
                      </a:r>
                      <a:endParaRPr lang="ru-RU" sz="1600" b="1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Субсидии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областного бюджета (95,2%)</a:t>
                      </a:r>
                      <a:endParaRPr lang="ru-RU" sz="1600" b="1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Средства местного бюджета на софинансирование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(4,8%)</a:t>
                      </a:r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644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На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повышение заработной платы работников муниципальных учреждений культуры</a:t>
                      </a:r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0,0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0,0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0,0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0,0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0,0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0,0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4826675"/>
            <a:ext cx="69127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Администрация Ленинского сельского поселения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Официальный сайт: </a:t>
            </a:r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http://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ленинскоепоселение.рф/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Телефон: 8 (86397) 3-19-48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Адрес: 347460, Ростовская область, Зимовниковский район, п. Зимовники, ул. Ленина, 89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E-mail: 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sp13143@</a:t>
            </a:r>
            <a:r>
              <a:rPr lang="en-US" b="1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donpac</a:t>
            </a:r>
            <a:r>
              <a:rPr lang="ru-RU" b="1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.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ru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1026" name="Picture 2" descr="C:\Users\оля\YandexDisk\Скриншоты\2017-12-01_23-31-3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214422"/>
            <a:ext cx="9144001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23528" y="548680"/>
            <a:ext cx="8568952" cy="2997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alt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Уважаемые жители Ленинского сельского поселения!</a:t>
            </a:r>
            <a:r>
              <a:rPr lang="ru-RU" alt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altLang="ru-RU" sz="28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«Бюджет для граждан» познакомит Вас с основными положениями проекта бюджета нашего поселения на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2022-2024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годы.</a:t>
            </a:r>
            <a:endParaRPr lang="ru-RU" alt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Надеемся, что представление бюджета и бюджетного процесса в понятной для жителей форме повысит уровень общественного участия граждан в бюджетном процессе Ленинского сельского поселения. </a:t>
            </a:r>
          </a:p>
        </p:txBody>
      </p:sp>
      <p:pic>
        <p:nvPicPr>
          <p:cNvPr id="15362" name="Picture 2" descr="C:\Users\Хеда\Desktop\yrqebP1InH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4077072"/>
            <a:ext cx="5400600" cy="2560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692696"/>
            <a:ext cx="874846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dirty="0" smtClean="0"/>
          </a:p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Бюджет для граждан – это упрощённая версия бюджетного документа, которая использует неформальный язык и доступные форматы, чтобы облегчить для граждан понимание бюджета, объяснить им планы и действия администрации муниципального образования во время бюджетного года и показать формы их возможного взаимодействия с администрацией по вопросам расходования общественных финансов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85728"/>
            <a:ext cx="8010847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6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Что такое «Бюджет для граждан»?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280973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 бюджета Ленинского сельского поселения Зимовниковского района на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2022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2023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2024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годов направлен на решение следующих ключевых задач: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628800"/>
            <a:ext cx="7812360" cy="48320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эффективности бюджетной политики;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Соответствие финансовых возможностей Ленинского сельского поселения ключевым направлениям развития;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роли бюджетной политики для поддержки экономического роста;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прозрачности и открытости бюджетного процесса;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</a:p>
          <a:p>
            <a:pPr>
              <a:buFont typeface="Wingdings" pitchFamily="2" charset="2"/>
              <a:buChar char="ü"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83568" y="980728"/>
            <a:ext cx="7992888" cy="26776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«БЮДЖЕТ» (от старонормандского bougette – кошелек, сумка, кожаный мешок)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 </a:t>
            </a:r>
            <a:endParaRPr lang="ru-RU" sz="28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4797152"/>
            <a:ext cx="3923928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002060"/>
                </a:solidFill>
              </a:rPr>
              <a:t>ДОХОДЫ </a:t>
            </a:r>
            <a:r>
              <a:rPr lang="ru-RU" b="1" dirty="0" smtClean="0">
                <a:solidFill>
                  <a:srgbClr val="002060"/>
                </a:solidFill>
              </a:rPr>
              <a:t>– поступающие в бюджет денежные средства : налоги юридических и физических лиц, административные платежи и сборы, безвозмездные поступления)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4797152"/>
            <a:ext cx="3779912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002060"/>
                </a:solidFill>
              </a:rPr>
              <a:t>РАСХОДЫ </a:t>
            </a:r>
            <a:r>
              <a:rPr lang="ru-RU" b="1" dirty="0" smtClean="0">
                <a:solidFill>
                  <a:srgbClr val="002060"/>
                </a:solidFill>
              </a:rPr>
              <a:t>– выплачиваемые из бюджета средства (социальные выплаты населению, финансовое обеспечение госучреждений, капитальное строительство и др.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2051720" y="4005064"/>
            <a:ext cx="100811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трелка вверх 6"/>
          <p:cNvSpPr/>
          <p:nvPr/>
        </p:nvSpPr>
        <p:spPr>
          <a:xfrm>
            <a:off x="6300192" y="4005064"/>
            <a:ext cx="1080120" cy="7920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15816" y="0"/>
            <a:ext cx="60104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Понятие «БЮДЖЕТ»</a:t>
            </a:r>
            <a:endParaRPr lang="ru-RU" sz="4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-324544" y="0"/>
            <a:ext cx="98285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Гражданин, его участие в бюджетном процессе</a:t>
            </a:r>
            <a:endParaRPr lang="ru-RU" sz="3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95328" y="1340768"/>
            <a:ext cx="604867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Помогает формировать доходную часть бюджета (например, налог на доходы физических лиц)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5445224"/>
            <a:ext cx="5940152" cy="11984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Получает социальные гарантии - расходная часть бюджета (образование, культура, здравоохранение, социальная поддержка и др.)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355976" y="2924944"/>
            <a:ext cx="3744416" cy="136815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139952" y="2060848"/>
            <a:ext cx="424847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Как налогоплательщик</a:t>
            </a:r>
            <a:endParaRPr lang="ru-RU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211960" y="4437112"/>
            <a:ext cx="4392488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Как получатель социальных гарантий </a:t>
            </a:r>
            <a:endParaRPr lang="ru-RU" b="1" dirty="0"/>
          </a:p>
        </p:txBody>
      </p:sp>
      <p:pic>
        <p:nvPicPr>
          <p:cNvPr id="2050" name="Picture 2" descr="C:\Users\Хеда\Desktop\tsjr6cNuf_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132856"/>
            <a:ext cx="2987824" cy="28529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467544" y="260648"/>
            <a:ext cx="8352928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Основные параметры бюджета Ленинского сельского поселения на </a:t>
            </a:r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2022-2024 </a:t>
            </a:r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Гг.</a:t>
            </a:r>
            <a:r>
              <a:rPr lang="en-US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(</a:t>
            </a:r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тыс.руб.</a:t>
            </a:r>
            <a:r>
              <a:rPr lang="en-US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)</a:t>
            </a:r>
            <a:endParaRPr lang="ru-RU" sz="2800" b="1" cap="all" dirty="0">
              <a:ln w="0"/>
              <a:solidFill>
                <a:schemeClr val="accent1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C:\Users\Хеда\Desktop\ceUlqJFI8S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365104"/>
            <a:ext cx="4752528" cy="2232248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928662" y="1785926"/>
            <a:ext cx="1870640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2022г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Доходы – 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9307,2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Расходы – 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9307,2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571868" y="1928802"/>
            <a:ext cx="1902957" cy="1477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2023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г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Доходы –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9026,6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Расходы –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9026,6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300192" y="2780928"/>
            <a:ext cx="1870640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2024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г.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Доходы – </a:t>
            </a:r>
            <a:r>
              <a:rPr lang="ru-RU" b="1" dirty="0" smtClean="0"/>
              <a:t>8813</a:t>
            </a:r>
            <a:r>
              <a:rPr lang="ru-RU" b="1" dirty="0" smtClean="0"/>
              <a:t>,0</a:t>
            </a:r>
            <a:endParaRPr lang="ru-RU" b="1" dirty="0" smtClean="0"/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Расходы – </a:t>
            </a:r>
            <a:r>
              <a:rPr lang="ru-RU" b="1" dirty="0" smtClean="0"/>
              <a:t>8813</a:t>
            </a:r>
            <a:r>
              <a:rPr lang="ru-RU" b="1" dirty="0" smtClean="0"/>
              <a:t>,0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20" y="3861048"/>
            <a:ext cx="4608512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Все 3 года дефицит равен 0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ОБЪЕМ ПОСТУПЛЕНИЙ ДОХОДОВ БЮДЖЕТА ЛЕНИНСКОГО СЕЛЬСКОГО ПОСЕЛЕНИЯ НА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2022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2024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годы (тыс.руб.)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927775"/>
              </p:ext>
            </p:extLst>
          </p:nvPr>
        </p:nvGraphicFramePr>
        <p:xfrm>
          <a:off x="-1" y="850597"/>
          <a:ext cx="8139898" cy="608360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984147"/>
                <a:gridCol w="1004103"/>
                <a:gridCol w="1155519"/>
                <a:gridCol w="996129"/>
              </a:tblGrid>
              <a:tr h="354229"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2022 </a:t>
                      </a:r>
                      <a:r>
                        <a:rPr lang="ru-RU" sz="1300" dirty="0" smtClean="0"/>
                        <a:t>г.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2023 </a:t>
                      </a:r>
                      <a:r>
                        <a:rPr lang="ru-RU" sz="1300" dirty="0" smtClean="0"/>
                        <a:t>г.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2024 </a:t>
                      </a:r>
                      <a:r>
                        <a:rPr lang="ru-RU" sz="1300" dirty="0" smtClean="0"/>
                        <a:t>г.</a:t>
                      </a:r>
                      <a:endParaRPr lang="ru-RU" sz="1300" dirty="0"/>
                    </a:p>
                  </a:txBody>
                  <a:tcPr/>
                </a:tc>
              </a:tr>
              <a:tr h="354229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НАЛОГОВЫЕ ДОХОДЫ И НЕНАЛОГОВЫЕ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7657,5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7681,8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7700,8</a:t>
                      </a:r>
                      <a:endParaRPr lang="ru-RU" sz="1400" b="1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i="1" dirty="0" smtClean="0"/>
                        <a:t>     в том числе</a:t>
                      </a:r>
                      <a:r>
                        <a:rPr lang="ru-RU" sz="1300" dirty="0" smtClean="0"/>
                        <a:t>: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НДФЛ, доходы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219,1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242,6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260,8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на товары (работы, услуги), реализуемые на территории РФ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на имущество физ.лиц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130,0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130,0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130,0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Единый сельскохозяйственный налог	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3180,4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3180,4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3180,4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Земельный налог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3417,2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3417,2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3417,2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Государственная пошлина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7,0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7,3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7,6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691,8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691,8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691,8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Платежи при пользовании природными ресурсами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 от оказания платных услуг (работ) и компенсации затрат государства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 от продажи материальных и нематериальных активов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Административные платежи и сборы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Штрафы, санкции, возмещение ущерба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12,0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12,5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13,0</a:t>
                      </a:r>
                      <a:endParaRPr lang="ru-RU" sz="1300" dirty="0"/>
                    </a:p>
                  </a:txBody>
                  <a:tcPr/>
                </a:tc>
              </a:tr>
              <a:tr h="291147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БЕЗВОЗМЕЗДНЫЕ ПЛАТЕЖИ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1649,7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1344,8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1112,2</a:t>
                      </a:r>
                      <a:endParaRPr lang="ru-RU" sz="1400" b="1" dirty="0"/>
                    </a:p>
                  </a:txBody>
                  <a:tcPr/>
                </a:tc>
              </a:tr>
              <a:tr h="291147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ИТОГО</a:t>
                      </a:r>
                      <a:r>
                        <a:rPr lang="ru-RU" sz="1400" b="1" baseline="0" dirty="0" smtClean="0"/>
                        <a:t> (Д</a:t>
                      </a:r>
                      <a:r>
                        <a:rPr lang="ru-RU" sz="1400" b="1" dirty="0" smtClean="0"/>
                        <a:t>ОХОДЫ)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9307,2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9026,6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8813,0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11560" y="332656"/>
            <a:ext cx="80648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0" i="0" u="none" strike="noStrike" kern="1200" cap="none" spc="0" baseline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200" dirty="0" smtClean="0"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ДИНАМИКА </a:t>
            </a:r>
            <a:r>
              <a:rPr lang="ru-RU" sz="2200" dirty="0" smtClean="0"/>
              <a:t> ДОХОДОВ БЮДЖЕТА ЛЕНИНСКОГО СЕЛЬСКОГО ПОСЕЛЕНИЯ НА </a:t>
            </a:r>
            <a:r>
              <a:rPr lang="ru-RU" sz="2200" dirty="0" smtClean="0"/>
              <a:t>2022-2024 </a:t>
            </a:r>
            <a:r>
              <a:rPr lang="ru-RU" sz="2200" dirty="0" smtClean="0"/>
              <a:t>ГОДЫ (ТЫС.РУБ.)</a:t>
            </a:r>
            <a:endParaRPr lang="ru-RU" sz="22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911223167"/>
              </p:ext>
            </p:extLst>
          </p:nvPr>
        </p:nvGraphicFramePr>
        <p:xfrm>
          <a:off x="899592" y="1340768"/>
          <a:ext cx="727280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1097</TotalTime>
  <Words>963</Words>
  <Application>Microsoft Office PowerPoint</Application>
  <PresentationFormat>Экран (4:3)</PresentationFormat>
  <Paragraphs>250</Paragraphs>
  <Slides>16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Бюджет для граждан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Семейка Соитовых!</dc:creator>
  <cp:lastModifiedBy>UserPC</cp:lastModifiedBy>
  <cp:revision>73</cp:revision>
  <dcterms:created xsi:type="dcterms:W3CDTF">2017-12-11T11:43:42Z</dcterms:created>
  <dcterms:modified xsi:type="dcterms:W3CDTF">2021-11-09T12:01:07Z</dcterms:modified>
</cp:coreProperties>
</file>